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7"/>
  </p:notesMasterIdLst>
  <p:handoutMasterIdLst>
    <p:handoutMasterId r:id="rId28"/>
  </p:handoutMasterIdLst>
  <p:sldIdLst>
    <p:sldId id="259" r:id="rId2"/>
    <p:sldId id="269" r:id="rId3"/>
    <p:sldId id="278" r:id="rId4"/>
    <p:sldId id="266" r:id="rId5"/>
    <p:sldId id="268" r:id="rId6"/>
    <p:sldId id="305" r:id="rId7"/>
    <p:sldId id="267" r:id="rId8"/>
    <p:sldId id="306" r:id="rId9"/>
    <p:sldId id="280" r:id="rId10"/>
    <p:sldId id="312" r:id="rId11"/>
    <p:sldId id="314" r:id="rId12"/>
    <p:sldId id="320" r:id="rId13"/>
    <p:sldId id="321" r:id="rId14"/>
    <p:sldId id="322" r:id="rId15"/>
    <p:sldId id="323" r:id="rId16"/>
    <p:sldId id="307" r:id="rId17"/>
    <p:sldId id="313" r:id="rId18"/>
    <p:sldId id="324" r:id="rId19"/>
    <p:sldId id="325" r:id="rId20"/>
    <p:sldId id="315" r:id="rId21"/>
    <p:sldId id="316" r:id="rId22"/>
    <p:sldId id="317" r:id="rId23"/>
    <p:sldId id="309" r:id="rId24"/>
    <p:sldId id="318" r:id="rId25"/>
    <p:sldId id="31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E" initials="L" lastIdx="1" clrIdx="0">
    <p:extLst>
      <p:ext uri="{19B8F6BF-5375-455C-9EA6-DF929625EA0E}">
        <p15:presenceInfo xmlns:p15="http://schemas.microsoft.com/office/powerpoint/2012/main" userId="LI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500"/>
    <a:srgbClr val="F2F2F2"/>
    <a:srgbClr val="2F2E31"/>
    <a:srgbClr val="333333"/>
    <a:srgbClr val="F6A479"/>
    <a:srgbClr val="F88449"/>
    <a:srgbClr val="B8BCBB"/>
    <a:srgbClr val="6D6D6D"/>
    <a:srgbClr val="FA5555"/>
    <a:srgbClr val="FA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9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384" y="9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2022-12-01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1713" y="2046538"/>
            <a:ext cx="8016237" cy="2365616"/>
            <a:chOff x="330744" y="361950"/>
            <a:chExt cx="8016237" cy="2365616"/>
          </a:xfrm>
        </p:grpSpPr>
        <p:sp>
          <p:nvSpPr>
            <p:cNvPr id="7" name="TextBox 6"/>
            <p:cNvSpPr txBox="1"/>
            <p:nvPr/>
          </p:nvSpPr>
          <p:spPr>
            <a:xfrm>
              <a:off x="745220" y="419242"/>
              <a:ext cx="7601761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PROJECT</a:t>
              </a:r>
              <a:endParaRPr lang="en-US" altLang="ko-KR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  <a:p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</a:t>
              </a:r>
              <a:r>
                <a:rPr lang="en-US" altLang="ko-KR" sz="72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 HONEY DREAM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786625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 smtClean="0">
                  <a:solidFill>
                    <a:schemeClr val="accent1">
                      <a:alpha val="70000"/>
                    </a:schemeClr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</a:t>
              </a:r>
              <a:r>
                <a:rPr lang="en-US" altLang="ko-KR" sz="7200" b="1" spc="-300" dirty="0" smtClean="0">
                  <a:solidFill>
                    <a:srgbClr val="333333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PROJECT</a:t>
              </a:r>
            </a:p>
            <a:p>
              <a:r>
                <a:rPr lang="en-US" altLang="ko-KR" sz="7200" b="1" spc="-300" dirty="0" smtClean="0">
                  <a:solidFill>
                    <a:srgbClr val="333333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    HONEY DREAM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725890" y="6505575"/>
            <a:ext cx="2466110" cy="215444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643589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rgbClr val="FA55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172979" y="4605594"/>
            <a:ext cx="438286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여행 인플루언서인 소희는 평소 다양한 맛집과 명소에서</a:t>
            </a:r>
            <a:endParaRPr lang="en-US" altLang="ko-KR" sz="1400" b="1" spc="-15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협찬을 받으며 경제 활동을 하고 있는데 </a:t>
            </a:r>
            <a:r>
              <a:rPr lang="en-US" altLang="ko-KR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코로나가 장기화 되면서 </a:t>
            </a:r>
            <a:r>
              <a:rPr lang="en-US" altLang="ko-KR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SNS </a:t>
            </a: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활동에</a:t>
            </a:r>
            <a:r>
              <a:rPr lang="en-US" altLang="ko-KR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적신호가 켜졌다 </a:t>
            </a:r>
            <a:r>
              <a:rPr lang="en-US" altLang="ko-KR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평소 자주 만나던 인플루언서들과의 만남들 또한 어려워졌다 </a:t>
            </a:r>
            <a:r>
              <a:rPr lang="en-US" altLang="ko-KR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이 상황을 벗어나기 위해 감성 </a:t>
            </a:r>
            <a:r>
              <a:rPr lang="ko-KR" altLang="en-US" sz="1400" b="1" spc="-15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홈파티를</a:t>
            </a: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계획 중이다 </a:t>
            </a:r>
            <a:r>
              <a:rPr lang="en-US" altLang="ko-KR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63519" y="128160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err="1" smtClean="0">
                <a:solidFill>
                  <a:schemeClr val="tx2">
                    <a:lumMod val="75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한소희</a:t>
            </a:r>
            <a:endParaRPr lang="ko-KR" altLang="en-US" sz="2400" spc="-150" dirty="0">
              <a:solidFill>
                <a:schemeClr val="tx2">
                  <a:lumMod val="75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249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페르소나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4666" y="1954219"/>
            <a:ext cx="276133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나이  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 20</a:t>
            </a:r>
            <a:r>
              <a:rPr lang="ko-KR" altLang="en-US" sz="15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대 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후반</a:t>
            </a:r>
            <a:endParaRPr lang="ko-KR" altLang="en-US" sz="15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직업  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 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여행 </a:t>
            </a:r>
            <a:r>
              <a:rPr lang="ko-KR" altLang="en-US" sz="1500" b="1" spc="-15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인플루언서</a:t>
            </a:r>
            <a:endParaRPr lang="ko-KR" altLang="en-US" sz="15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취미  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</a:t>
            </a:r>
            <a:r>
              <a:rPr lang="en-US" altLang="ko-KR" sz="15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여행 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맛집 탐방</a:t>
            </a:r>
            <a:endParaRPr lang="ko-KR" altLang="en-US" sz="15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특이사항  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코로나로 인해 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SNS 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활동 적신호</a:t>
            </a:r>
            <a:endParaRPr lang="en-US" altLang="ko-KR" sz="1500" b="1" spc="-15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5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6418" y="4472194"/>
            <a:ext cx="5503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rgbClr val="F6A479"/>
                </a:solidFill>
              </a:rPr>
              <a:t>“</a:t>
            </a:r>
            <a:r>
              <a:rPr lang="en-US" altLang="ko-KR" sz="5000" dirty="0" smtClean="0"/>
              <a:t>    </a:t>
            </a:r>
            <a:endParaRPr lang="ko-KR" altLang="en-US" sz="5000" dirty="0"/>
          </a:p>
        </p:txBody>
      </p:sp>
      <p:sp>
        <p:nvSpPr>
          <p:cNvPr id="3" name="TextBox 2"/>
          <p:cNvSpPr txBox="1"/>
          <p:nvPr/>
        </p:nvSpPr>
        <p:spPr>
          <a:xfrm>
            <a:off x="4660872" y="5799859"/>
            <a:ext cx="6997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rgbClr val="F6A479"/>
                </a:solidFill>
              </a:rPr>
              <a:t>”</a:t>
            </a:r>
            <a:endParaRPr lang="ko-KR" altLang="en-US" sz="5000" dirty="0">
              <a:solidFill>
                <a:srgbClr val="F6A479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096000" y="1281607"/>
            <a:ext cx="0" cy="50321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22088" y="4143929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2">
                    <a:lumMod val="75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목표</a:t>
            </a:r>
            <a:endParaRPr lang="ko-KR" altLang="en-US" sz="2400" spc="-150" dirty="0">
              <a:solidFill>
                <a:schemeClr val="tx2">
                  <a:lumMod val="75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22088" y="1492554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2">
                    <a:lumMod val="75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동기</a:t>
            </a:r>
            <a:endParaRPr lang="ko-KR" altLang="en-US" sz="2400" spc="-150" dirty="0">
              <a:solidFill>
                <a:schemeClr val="tx2">
                  <a:lumMod val="75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43317" y="1987396"/>
            <a:ext cx="4791527" cy="1649216"/>
          </a:xfrm>
          <a:prstGeom prst="roundRect">
            <a:avLst/>
          </a:prstGeom>
          <a:solidFill>
            <a:srgbClr val="FA55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여행이나 맛집 등 외부 활동에 관한 사진을 찍고 올리기가 어려워진</a:t>
            </a:r>
            <a:endParaRPr lang="en-US" altLang="ko-KR" sz="1400" b="1" spc="-15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소희는 지인들과의 </a:t>
            </a:r>
            <a:r>
              <a:rPr lang="ko-KR" altLang="en-US" sz="1400" b="1" spc="-15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홈파티를</a:t>
            </a: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계획 중이다</a:t>
            </a:r>
            <a:r>
              <a:rPr lang="en-US" altLang="ko-KR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인플루언서답게</a:t>
            </a: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감성 가득한 </a:t>
            </a:r>
            <a:r>
              <a:rPr lang="ko-KR" altLang="en-US" sz="1400" b="1" spc="-15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홈파티를</a:t>
            </a: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구상 중인데 </a:t>
            </a:r>
            <a:r>
              <a:rPr lang="en-US" altLang="ko-KR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그 중 흔하지 않으며 </a:t>
            </a:r>
            <a:r>
              <a:rPr lang="en-US" altLang="ko-KR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SNS</a:t>
            </a: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에  올려도 </a:t>
            </a:r>
            <a:r>
              <a:rPr lang="ko-KR" altLang="en-US" sz="1400" b="1" spc="-15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괜찮을만한</a:t>
            </a: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잠옷이 필요해졌다 </a:t>
            </a:r>
            <a:r>
              <a:rPr lang="en-US" altLang="ko-KR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en-US" altLang="ko-KR" sz="1400" b="1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343317" y="4638771"/>
            <a:ext cx="4791527" cy="1424224"/>
          </a:xfrm>
          <a:prstGeom prst="roundRect">
            <a:avLst/>
          </a:prstGeom>
          <a:solidFill>
            <a:srgbClr val="FA55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흔하지 않은 디자인이여야 하며</a:t>
            </a:r>
            <a:r>
              <a:rPr lang="en-US" altLang="ko-KR" sz="1400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1400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400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가격대 있는 잠옷이 필요하다</a:t>
            </a:r>
            <a:r>
              <a:rPr lang="en-US" altLang="ko-KR" sz="1400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선물 포장도 가능하면 그것 또한 하나의 게시물로 올릴 수 있으니 </a:t>
            </a:r>
            <a:endParaRPr lang="en-US" altLang="ko-KR" sz="1400" spc="-15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꼭 필요하지는 않지만 좋은 옵션이라고 생각한다</a:t>
            </a:r>
            <a:r>
              <a:rPr lang="en-US" altLang="ko-KR" sz="1400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14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734309" y="6481823"/>
            <a:ext cx="2326511" cy="2777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/>
          <a:stretch/>
        </p:blipFill>
        <p:spPr>
          <a:xfrm>
            <a:off x="1076445" y="1287512"/>
            <a:ext cx="2141317" cy="285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8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8742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와이어 프레임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67943" y="6562164"/>
            <a:ext cx="2269864" cy="1290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41"/>
          <a:stretch/>
        </p:blipFill>
        <p:spPr>
          <a:xfrm>
            <a:off x="1775131" y="1721222"/>
            <a:ext cx="3586615" cy="45827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6"/>
          <a:stretch/>
        </p:blipFill>
        <p:spPr>
          <a:xfrm>
            <a:off x="6844821" y="635869"/>
            <a:ext cx="3568581" cy="5668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0174" y="1444223"/>
            <a:ext cx="1527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메인 페이지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5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8742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와이어 프레임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67943" y="6562164"/>
            <a:ext cx="2269864" cy="1290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94187" y="1453312"/>
            <a:ext cx="1527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서브 페이지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58"/>
          <a:stretch/>
        </p:blipFill>
        <p:spPr>
          <a:xfrm>
            <a:off x="1764254" y="1730311"/>
            <a:ext cx="3627393" cy="45521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78"/>
          <a:stretch/>
        </p:blipFill>
        <p:spPr>
          <a:xfrm>
            <a:off x="6841864" y="699247"/>
            <a:ext cx="3571538" cy="55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프로토</a:t>
            </a:r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타입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67943" y="6562164"/>
            <a:ext cx="2269864" cy="1290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94187" y="1464070"/>
            <a:ext cx="1527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메인 페이지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01" y="1741069"/>
            <a:ext cx="3627393" cy="45521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74" y="699247"/>
            <a:ext cx="3571538" cy="55939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70"/>
          <a:stretch/>
        </p:blipFill>
        <p:spPr>
          <a:xfrm>
            <a:off x="6842387" y="5881977"/>
            <a:ext cx="3571538" cy="42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7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프로토</a:t>
            </a:r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타입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67943" y="6562164"/>
            <a:ext cx="2269864" cy="1290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94187" y="1474828"/>
            <a:ext cx="1527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서브 페이지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76" y="1751827"/>
            <a:ext cx="3627393" cy="45521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42" y="710005"/>
            <a:ext cx="3574925" cy="55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6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프로토</a:t>
            </a:r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타입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67943" y="6562164"/>
            <a:ext cx="2269864" cy="1290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00852" y="1043485"/>
            <a:ext cx="1527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서브 페이지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32" y="1320484"/>
            <a:ext cx="6632736" cy="50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108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004</a:t>
            </a:r>
            <a:endParaRPr lang="ko-KR" altLang="en-US" sz="7200" b="1" dirty="0">
              <a:solidFill>
                <a:schemeClr val="tx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	</a:t>
            </a:r>
            <a:r>
              <a:rPr lang="en-US" altLang="ko-KR" sz="3200" spc="-150" dirty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 </a:t>
            </a:r>
            <a:r>
              <a:rPr lang="ko-KR" altLang="en-US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구현</a:t>
            </a:r>
            <a:endParaRPr lang="ko-KR" altLang="en-US" sz="3200" spc="-150" dirty="0">
              <a:solidFill>
                <a:schemeClr val="tx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rgbClr val="FA55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773392" y="6567055"/>
            <a:ext cx="2280063" cy="154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2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7168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로고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767943" y="6529892"/>
            <a:ext cx="2312894" cy="2043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303" y="2248103"/>
            <a:ext cx="4386968" cy="10437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5612" y="3827712"/>
            <a:ext cx="62007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캐릭터를 활용한 포근한 느낌의 로고 제작</a:t>
            </a:r>
            <a:endParaRPr lang="ko-KR" altLang="en-US" sz="25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41448" y="3697610"/>
            <a:ext cx="42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F6A47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“</a:t>
            </a:r>
            <a:endParaRPr lang="ko-KR" altLang="en-US" sz="6000" dirty="0">
              <a:solidFill>
                <a:srgbClr val="F6A47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05139" y="3697609"/>
            <a:ext cx="610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F6A47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”</a:t>
            </a:r>
            <a:endParaRPr lang="ko-KR" altLang="en-US" sz="6000" dirty="0">
              <a:solidFill>
                <a:srgbClr val="F6A47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66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096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UI </a:t>
            </a:r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구현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86225" y="1861748"/>
            <a:ext cx="401954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ABC</a:t>
            </a:r>
            <a:r>
              <a:rPr lang="ko-KR" altLang="en-US" sz="3500" dirty="0" err="1">
                <a:latin typeface="넥슨Lv1고딕 Light" panose="00000300000000000000" pitchFamily="2" charset="-127"/>
                <a:ea typeface="넥슨Lv1고딕 Light" panose="00000300000000000000" pitchFamily="2" charset="-127"/>
              </a:rPr>
              <a:t>가나다라</a:t>
            </a:r>
            <a:endParaRPr lang="en-US" altLang="ko-KR" sz="3500" dirty="0">
              <a:latin typeface="넥슨Lv1고딕 Light" panose="00000300000000000000" pitchFamily="2" charset="-127"/>
              <a:ea typeface="넥슨Lv1고딕 Light" panose="00000300000000000000" pitchFamily="2" charset="-127"/>
            </a:endParaRPr>
          </a:p>
          <a:p>
            <a:pPr algn="ctr"/>
            <a:r>
              <a:rPr lang="en-US" altLang="ko-KR" sz="4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ABC</a:t>
            </a:r>
            <a:r>
              <a:rPr lang="ko-KR" altLang="en-US" sz="400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가나다라</a:t>
            </a:r>
            <a:endParaRPr lang="en-US" altLang="ko-KR" sz="4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algn="ctr"/>
            <a:r>
              <a:rPr lang="en-US" altLang="ko-KR" sz="50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ABC</a:t>
            </a:r>
            <a:r>
              <a:rPr lang="ko-KR" altLang="en-US" sz="500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가나다라</a:t>
            </a:r>
            <a:endParaRPr lang="en-US" altLang="ko-KR" sz="5000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5612" y="4376348"/>
            <a:ext cx="62007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가독성을</a:t>
            </a:r>
            <a:r>
              <a:rPr lang="ko-KR" altLang="en-US" sz="25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높이면서 부드러운 느낌의</a:t>
            </a:r>
            <a:endParaRPr lang="en-US" altLang="ko-KR" sz="2500" b="1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25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넥슨 </a:t>
            </a:r>
            <a:r>
              <a:rPr lang="en-US" altLang="ko-KR" sz="25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Lv.1 </a:t>
            </a:r>
            <a:r>
              <a:rPr lang="ko-KR" altLang="en-US" sz="25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고딕</a:t>
            </a:r>
          </a:p>
          <a:p>
            <a:pPr algn="ctr"/>
            <a:endParaRPr lang="ko-KR" alt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2781299" y="4246246"/>
            <a:ext cx="42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F6A47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“</a:t>
            </a:r>
            <a:endParaRPr lang="ko-KR" altLang="en-US" sz="6000" dirty="0">
              <a:solidFill>
                <a:srgbClr val="F6A47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00740" y="4246245"/>
            <a:ext cx="610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F6A47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”</a:t>
            </a:r>
            <a:endParaRPr lang="ko-KR" altLang="en-US" sz="6000" dirty="0">
              <a:solidFill>
                <a:srgbClr val="F6A47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89459" y="6540649"/>
            <a:ext cx="2269863" cy="2043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860972" y="1914861"/>
            <a:ext cx="2152651" cy="33994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096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UI </a:t>
            </a:r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구현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60973" y="2005344"/>
            <a:ext cx="2152650" cy="242887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60971" y="4524702"/>
            <a:ext cx="2152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BASIC</a:t>
            </a:r>
            <a:r>
              <a:rPr lang="en-US" altLang="ko-KR" sz="20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0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COLOR</a:t>
            </a:r>
          </a:p>
          <a:p>
            <a:pPr algn="ctr"/>
            <a:r>
              <a:rPr lang="en-US" altLang="ko-KR" sz="20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#333</a:t>
            </a:r>
            <a:endParaRPr lang="ko-KR" altLang="en-US" sz="20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14155" y="6562165"/>
            <a:ext cx="2377440" cy="1721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142631" y="1914861"/>
            <a:ext cx="2152651" cy="33994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42631" y="2014137"/>
            <a:ext cx="2152650" cy="2428875"/>
          </a:xfrm>
          <a:prstGeom prst="rect">
            <a:avLst/>
          </a:prstGeom>
          <a:solidFill>
            <a:srgbClr val="FA5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142630" y="4524702"/>
            <a:ext cx="2152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POINT</a:t>
            </a:r>
            <a:r>
              <a:rPr lang="en-US" altLang="ko-KR" sz="20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20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COLOR</a:t>
            </a:r>
            <a:endParaRPr lang="en-US" altLang="ko-KR" sz="20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sz="20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#ff4000</a:t>
            </a:r>
            <a:endParaRPr lang="ko-KR" altLang="en-US" sz="20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2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36508" y="2794817"/>
            <a:ext cx="6337745" cy="1650304"/>
            <a:chOff x="1468546" y="2899511"/>
            <a:chExt cx="6859762" cy="1800078"/>
          </a:xfrm>
          <a:solidFill>
            <a:srgbClr val="6D6D6D"/>
          </a:solidFill>
        </p:grpSpPr>
        <p:sp>
          <p:nvSpPr>
            <p:cNvPr id="7" name="모서리가 둥근 직사각형 6"/>
            <p:cNvSpPr/>
            <p:nvPr/>
          </p:nvSpPr>
          <p:spPr>
            <a:xfrm rot="2700000">
              <a:off x="1468546" y="2902688"/>
              <a:ext cx="1796901" cy="1796902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00000">
              <a:off x="3999975" y="2899511"/>
              <a:ext cx="1796902" cy="1796902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6531406" y="2899512"/>
              <a:ext cx="1796902" cy="1796902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8881" y="581361"/>
            <a:ext cx="17940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</a:t>
            </a:r>
            <a:endParaRPr lang="ko-KR" altLang="en-US" sz="22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609787" y="2794816"/>
            <a:ext cx="3941077" cy="1647392"/>
            <a:chOff x="3827566" y="628418"/>
            <a:chExt cx="4265692" cy="1796903"/>
          </a:xfrm>
          <a:solidFill>
            <a:srgbClr val="6D6D6D"/>
          </a:solidFill>
        </p:grpSpPr>
        <p:sp>
          <p:nvSpPr>
            <p:cNvPr id="34" name="모서리가 둥근 직사각형 33"/>
            <p:cNvSpPr/>
            <p:nvPr/>
          </p:nvSpPr>
          <p:spPr>
            <a:xfrm rot="2700000">
              <a:off x="3827567" y="628418"/>
              <a:ext cx="1796902" cy="179690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 rot="2700000">
              <a:off x="6296356" y="628417"/>
              <a:ext cx="1796902" cy="1796903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28160" y="3403065"/>
            <a:ext cx="1391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주제 선정</a:t>
            </a:r>
            <a:endParaRPr lang="ko-KR" altLang="en-US" sz="2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66592" y="3403065"/>
            <a:ext cx="1391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시장 조사</a:t>
            </a:r>
            <a:endParaRPr lang="ko-KR" altLang="en-US" sz="2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26934" y="3403064"/>
            <a:ext cx="1391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기획</a:t>
            </a:r>
            <a:endParaRPr lang="ko-KR" altLang="en-US" sz="2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44178" y="3403063"/>
            <a:ext cx="1391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구현</a:t>
            </a:r>
            <a:endParaRPr lang="ko-KR" altLang="en-US" sz="2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61424" y="3403063"/>
            <a:ext cx="1391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평가</a:t>
            </a:r>
            <a:endParaRPr lang="ko-KR" altLang="en-US" sz="2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09264" y="6483927"/>
            <a:ext cx="2462663" cy="2586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2087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코드</a:t>
            </a:r>
            <a:r>
              <a:rPr lang="en-US" altLang="ko-KR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 </a:t>
            </a:r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구현 화면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84"/>
          <a:stretch/>
        </p:blipFill>
        <p:spPr>
          <a:xfrm>
            <a:off x="9092730" y="1421414"/>
            <a:ext cx="2609850" cy="4062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4632" y="1144414"/>
            <a:ext cx="351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메인 페이지 로그인 </a:t>
            </a:r>
            <a:r>
              <a:rPr lang="ko-KR" altLang="en-US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정보와 메뉴 네비게이션 </a:t>
            </a:r>
            <a:r>
              <a:rPr lang="en-US" altLang="ko-KR" sz="12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CSS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72650" y="6553200"/>
            <a:ext cx="2257425" cy="15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69"/>
          <a:stretch/>
        </p:blipFill>
        <p:spPr>
          <a:xfrm>
            <a:off x="6962458" y="1421415"/>
            <a:ext cx="2444348" cy="40625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9" y="5720142"/>
            <a:ext cx="10841194" cy="7523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8" y="1421412"/>
            <a:ext cx="6319453" cy="40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1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2087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코드</a:t>
            </a:r>
            <a:r>
              <a:rPr lang="en-US" altLang="ko-KR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 </a:t>
            </a:r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구현 화면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0509" y="1181116"/>
            <a:ext cx="3181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서브 페이지 구성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클릭 이벤트 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CSS/jQuery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72650" y="6553200"/>
            <a:ext cx="2257425" cy="15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458115"/>
            <a:ext cx="5753100" cy="46952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45"/>
          <a:stretch/>
        </p:blipFill>
        <p:spPr>
          <a:xfrm>
            <a:off x="6194797" y="1458115"/>
            <a:ext cx="4204338" cy="4695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99"/>
          <a:stretch/>
        </p:blipFill>
        <p:spPr>
          <a:xfrm>
            <a:off x="8918814" y="1458115"/>
            <a:ext cx="2803046" cy="46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2087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코드</a:t>
            </a:r>
            <a:r>
              <a:rPr lang="en-US" altLang="ko-KR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 </a:t>
            </a:r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구현 화면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79514" y="1190195"/>
            <a:ext cx="2409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서브 페이지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2 </a:t>
            </a:r>
            <a:r>
              <a:rPr lang="ko-KR" altLang="en-US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회원가입 폼</a:t>
            </a:r>
            <a:r>
              <a:rPr lang="en-US" altLang="ko-KR" sz="12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CSS</a:t>
            </a:r>
            <a:endParaRPr lang="ko-KR" altLang="en-US" sz="12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72650" y="6553200"/>
            <a:ext cx="2257425" cy="15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473798"/>
            <a:ext cx="6287718" cy="48144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231" y="1473798"/>
            <a:ext cx="2684804" cy="48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0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064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005</a:t>
            </a:r>
            <a:endParaRPr lang="ko-KR" altLang="en-US" sz="7200" b="1" dirty="0">
              <a:solidFill>
                <a:schemeClr val="tx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	</a:t>
            </a:r>
            <a:r>
              <a:rPr lang="en-US" altLang="ko-KR" sz="3200" spc="-150" dirty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 </a:t>
            </a:r>
            <a:r>
              <a:rPr lang="ko-KR" altLang="en-US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평가</a:t>
            </a:r>
            <a:endParaRPr lang="ko-KR" altLang="en-US" sz="3200" spc="-150" dirty="0">
              <a:solidFill>
                <a:schemeClr val="tx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rgbClr val="FA55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773392" y="6567055"/>
            <a:ext cx="2280063" cy="154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9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7168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평가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00312" y="2294483"/>
            <a:ext cx="7191375" cy="212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HTML</a:t>
            </a: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과 </a:t>
            </a:r>
            <a:r>
              <a:rPr lang="en-US" altLang="ko-KR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CSS</a:t>
            </a:r>
            <a:r>
              <a:rPr lang="ko-KR" altLang="en-US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의 기본만 알고 </a:t>
            </a: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처음 만들어본 페이지는</a:t>
            </a:r>
            <a:endParaRPr lang="en-US" altLang="ko-KR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여러 번의 수정을 거듭할 수 밖에 없었지만</a:t>
            </a:r>
            <a:r>
              <a:rPr lang="en-US" altLang="ko-KR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부족한 부분들을 정확하게 인지하고 배울 수 있었던 시간이었습니다</a:t>
            </a:r>
            <a:r>
              <a:rPr lang="en-US" altLang="ko-KR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페이지를 만들면서 다양한 기능 구현에 욕심이 생겨</a:t>
            </a:r>
            <a:endParaRPr lang="en-US" altLang="ko-KR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서툴지만 </a:t>
            </a:r>
            <a:r>
              <a:rPr lang="en-US" altLang="ko-KR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jQuery</a:t>
            </a:r>
            <a:r>
              <a:rPr lang="ko-KR" altLang="en-US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를 공부해가며 넣은 기능들 또한 만족스럽습니다</a:t>
            </a:r>
            <a:r>
              <a:rPr lang="en-US" altLang="ko-KR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0350" y="2294483"/>
            <a:ext cx="428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F6A47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“</a:t>
            </a:r>
            <a:endParaRPr lang="ko-KR" altLang="en-US" sz="6000" dirty="0">
              <a:solidFill>
                <a:srgbClr val="F6A47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6425" y="3904208"/>
            <a:ext cx="610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F6A479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”</a:t>
            </a:r>
            <a:endParaRPr lang="ko-KR" altLang="en-US" sz="6000" dirty="0">
              <a:solidFill>
                <a:srgbClr val="F6A479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67944" y="6529892"/>
            <a:ext cx="2323651" cy="225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450690" y="2957142"/>
            <a:ext cx="5697076" cy="1200329"/>
            <a:chOff x="501432" y="308306"/>
            <a:chExt cx="5697076" cy="1320361"/>
          </a:xfrm>
        </p:grpSpPr>
        <p:sp>
          <p:nvSpPr>
            <p:cNvPr id="7" name="TextBox 6"/>
            <p:cNvSpPr txBox="1"/>
            <p:nvPr/>
          </p:nvSpPr>
          <p:spPr>
            <a:xfrm>
              <a:off x="745220" y="419242"/>
              <a:ext cx="54532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 smtClean="0">
                  <a:solidFill>
                    <a:schemeClr val="bg2">
                      <a:lumMod val="75000"/>
                      <a:alpha val="30000"/>
                    </a:schemeClr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THANK YOU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1432" y="308306"/>
              <a:ext cx="5453288" cy="1320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spc="-300" dirty="0" smtClean="0">
                  <a:solidFill>
                    <a:srgbClr val="333333"/>
                  </a:solidFill>
                  <a:latin typeface="넥슨Lv1고딕 Bold" panose="00000800000000000000" pitchFamily="2" charset="-127"/>
                  <a:ea typeface="넥슨Lv1고딕 Bold" panose="00000800000000000000" pitchFamily="2" charset="-127"/>
                </a:rPr>
                <a:t>THANK YOU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725890" y="6505575"/>
            <a:ext cx="2466110" cy="215444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r"/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162925" y="2643589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rgbClr val="6D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rgbClr val="FA55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808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88881" y="3148403"/>
            <a:ext cx="9819545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	            </a:t>
            </a:r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자료 조사 및 페르소나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88881" y="3770740"/>
            <a:ext cx="9819545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		         	         </a:t>
            </a:r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와이어 프레임</a:t>
            </a:r>
            <a:r>
              <a:rPr lang="en-US" altLang="ko-KR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로고 제작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88881" y="4402602"/>
            <a:ext cx="9819545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88881" y="5034464"/>
            <a:ext cx="9819545" cy="4191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오각형 26"/>
          <p:cNvSpPr/>
          <p:nvPr/>
        </p:nvSpPr>
        <p:spPr>
          <a:xfrm>
            <a:off x="1188882" y="3150859"/>
            <a:ext cx="1630517" cy="419100"/>
          </a:xfrm>
          <a:prstGeom prst="homePlate">
            <a:avLst/>
          </a:prstGeom>
          <a:solidFill>
            <a:srgbClr val="FA55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컨셉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8" name="오각형 27"/>
          <p:cNvSpPr/>
          <p:nvPr/>
        </p:nvSpPr>
        <p:spPr>
          <a:xfrm>
            <a:off x="2819400" y="3770740"/>
            <a:ext cx="1654970" cy="419100"/>
          </a:xfrm>
          <a:prstGeom prst="homePlate">
            <a:avLst/>
          </a:prstGeom>
          <a:solidFill>
            <a:srgbClr val="FA55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세부 디자인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9" name="오각형 28"/>
          <p:cNvSpPr/>
          <p:nvPr/>
        </p:nvSpPr>
        <p:spPr>
          <a:xfrm>
            <a:off x="4474370" y="4403358"/>
            <a:ext cx="1624285" cy="419100"/>
          </a:xfrm>
          <a:prstGeom prst="homePlate">
            <a:avLst/>
          </a:prstGeom>
          <a:solidFill>
            <a:srgbClr val="FA55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메인 페이지</a:t>
            </a:r>
            <a:endParaRPr lang="en-US" altLang="ko-KR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구현화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0" name="오각형 29"/>
          <p:cNvSpPr/>
          <p:nvPr/>
        </p:nvSpPr>
        <p:spPr>
          <a:xfrm>
            <a:off x="9341915" y="5033708"/>
            <a:ext cx="1666511" cy="419100"/>
          </a:xfrm>
          <a:prstGeom prst="homePlate">
            <a:avLst/>
          </a:prstGeom>
          <a:solidFill>
            <a:srgbClr val="FA55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오류 수정 및 제출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</a:t>
            </a:r>
            <a:endParaRPr lang="ko-KR" altLang="en-US" sz="2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88881" y="581361"/>
            <a:ext cx="2765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전체 일정표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61517" y="6569694"/>
            <a:ext cx="2303813" cy="1187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88238"/>
              </p:ext>
            </p:extLst>
          </p:nvPr>
        </p:nvGraphicFramePr>
        <p:xfrm>
          <a:off x="1188882" y="2505650"/>
          <a:ext cx="9819544" cy="445551"/>
        </p:xfrm>
        <a:graphic>
          <a:graphicData uri="http://schemas.openxmlformats.org/drawingml/2006/table">
            <a:tbl>
              <a:tblPr lastRow="1">
                <a:tableStyleId>{2D5ABB26-0587-4C30-8999-92F81FD0307C}</a:tableStyleId>
              </a:tblPr>
              <a:tblGrid>
                <a:gridCol w="1636591">
                  <a:extLst>
                    <a:ext uri="{9D8B030D-6E8A-4147-A177-3AD203B41FA5}">
                      <a16:colId xmlns:a16="http://schemas.microsoft.com/office/drawing/2014/main" val="170863519"/>
                    </a:ext>
                  </a:extLst>
                </a:gridCol>
                <a:gridCol w="1636590">
                  <a:extLst>
                    <a:ext uri="{9D8B030D-6E8A-4147-A177-3AD203B41FA5}">
                      <a16:colId xmlns:a16="http://schemas.microsoft.com/office/drawing/2014/main" val="2389881989"/>
                    </a:ext>
                  </a:extLst>
                </a:gridCol>
                <a:gridCol w="1636591">
                  <a:extLst>
                    <a:ext uri="{9D8B030D-6E8A-4147-A177-3AD203B41FA5}">
                      <a16:colId xmlns:a16="http://schemas.microsoft.com/office/drawing/2014/main" val="3889378079"/>
                    </a:ext>
                  </a:extLst>
                </a:gridCol>
                <a:gridCol w="1636591">
                  <a:extLst>
                    <a:ext uri="{9D8B030D-6E8A-4147-A177-3AD203B41FA5}">
                      <a16:colId xmlns:a16="http://schemas.microsoft.com/office/drawing/2014/main" val="900189223"/>
                    </a:ext>
                  </a:extLst>
                </a:gridCol>
                <a:gridCol w="1636590">
                  <a:extLst>
                    <a:ext uri="{9D8B030D-6E8A-4147-A177-3AD203B41FA5}">
                      <a16:colId xmlns:a16="http://schemas.microsoft.com/office/drawing/2014/main" val="2030673985"/>
                    </a:ext>
                  </a:extLst>
                </a:gridCol>
                <a:gridCol w="1636591">
                  <a:extLst>
                    <a:ext uri="{9D8B030D-6E8A-4147-A177-3AD203B41FA5}">
                      <a16:colId xmlns:a16="http://schemas.microsoft.com/office/drawing/2014/main" val="470902407"/>
                    </a:ext>
                  </a:extLst>
                </a:gridCol>
              </a:tblGrid>
              <a:tr h="445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11.8</a:t>
                      </a:r>
                      <a:r>
                        <a:rPr lang="en-US" altLang="ko-KR" sz="1500" baseline="0" dirty="0" smtClean="0">
                          <a:solidFill>
                            <a:schemeClr val="bg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– 11.9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33333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11.10 – 11.10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33333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11. 14 – 11.16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33333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11.17</a:t>
                      </a:r>
                      <a:r>
                        <a:rPr lang="en-US" altLang="ko-KR" sz="1500" baseline="0" dirty="0" smtClean="0">
                          <a:solidFill>
                            <a:schemeClr val="bg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 – 11.18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33333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11.21 – 11.23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33333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500" dirty="0" smtClean="0">
                          <a:solidFill>
                            <a:schemeClr val="bg1"/>
                          </a:solidFill>
                          <a:latin typeface="넥슨Lv1고딕 Bold" panose="00000800000000000000" pitchFamily="2" charset="-127"/>
                          <a:ea typeface="넥슨Lv1고딕 Bold" panose="00000800000000000000" pitchFamily="2" charset="-127"/>
                        </a:rPr>
                        <a:t>11.25</a:t>
                      </a:r>
                      <a:endParaRPr lang="ko-KR" altLang="en-US" sz="1500" dirty="0">
                        <a:solidFill>
                          <a:schemeClr val="bg1"/>
                        </a:solidFill>
                        <a:latin typeface="넥슨Lv1고딕 Bold" panose="00000800000000000000" pitchFamily="2" charset="-127"/>
                        <a:ea typeface="넥슨Lv1고딕 Bold" panose="000008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33333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541821"/>
                  </a:ext>
                </a:extLst>
              </a:tr>
            </a:tbl>
          </a:graphicData>
        </a:graphic>
      </p:graphicFrame>
      <p:sp>
        <p:nvSpPr>
          <p:cNvPr id="46" name="오각형 45"/>
          <p:cNvSpPr/>
          <p:nvPr/>
        </p:nvSpPr>
        <p:spPr>
          <a:xfrm>
            <a:off x="6096000" y="4402602"/>
            <a:ext cx="1624285" cy="419100"/>
          </a:xfrm>
          <a:prstGeom prst="homePlate">
            <a:avLst/>
          </a:prstGeom>
          <a:solidFill>
            <a:srgbClr val="FA55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서브 페이지</a:t>
            </a:r>
            <a:r>
              <a:rPr lang="en-US" altLang="ko-KR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endParaRPr lang="en-US" altLang="ko-KR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구현화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7" name="오각형 46"/>
          <p:cNvSpPr/>
          <p:nvPr/>
        </p:nvSpPr>
        <p:spPr>
          <a:xfrm>
            <a:off x="7717630" y="4402602"/>
            <a:ext cx="1624285" cy="419100"/>
          </a:xfrm>
          <a:prstGeom prst="homePlate">
            <a:avLst/>
          </a:prstGeom>
          <a:solidFill>
            <a:srgbClr val="FA55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서브 페이지</a:t>
            </a:r>
            <a:r>
              <a:rPr lang="en-US" altLang="ko-KR" sz="14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2</a:t>
            </a:r>
          </a:p>
          <a:p>
            <a:pPr algn="ctr"/>
            <a:r>
              <a:rPr lang="ko-KR" altLang="en-US" sz="14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구현화</a:t>
            </a:r>
            <a:endParaRPr lang="ko-KR" altLang="en-US" sz="14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5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053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001</a:t>
            </a:r>
            <a:endParaRPr lang="ko-KR" altLang="en-US" sz="7200" b="1" dirty="0">
              <a:solidFill>
                <a:schemeClr val="tx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698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	</a:t>
            </a:r>
            <a:r>
              <a:rPr lang="ko-KR" altLang="en-US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주제 선정</a:t>
            </a:r>
            <a:endParaRPr lang="ko-KR" altLang="en-US" sz="3200" spc="-150" dirty="0">
              <a:solidFill>
                <a:schemeClr val="tx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rgbClr val="FA55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773392" y="6567055"/>
            <a:ext cx="2280063" cy="154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8881" y="581361"/>
            <a:ext cx="18742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브레인 </a:t>
            </a:r>
            <a:r>
              <a:rPr lang="ko-KR" altLang="en-US" sz="2200" b="1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스토밍</a:t>
            </a:r>
            <a:endParaRPr lang="ko-KR" altLang="en-US" sz="22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443625" y="3669688"/>
            <a:ext cx="1965522" cy="1965522"/>
          </a:xfrm>
          <a:prstGeom prst="ellipse">
            <a:avLst/>
          </a:prstGeom>
          <a:solidFill>
            <a:srgbClr val="3333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파자마</a:t>
            </a:r>
            <a:endParaRPr lang="en-US" altLang="ko-KR" sz="3000" b="1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3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파티</a:t>
            </a:r>
            <a:endParaRPr lang="ko-KR" altLang="en-US" sz="3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095337" y="976510"/>
            <a:ext cx="1318460" cy="1318460"/>
          </a:xfrm>
          <a:prstGeom prst="ellipse">
            <a:avLst/>
          </a:prstGeom>
          <a:solidFill>
            <a:srgbClr val="3333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커플</a:t>
            </a:r>
            <a:endParaRPr lang="ko-KR" altLang="en-US" sz="3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067841" y="1771004"/>
            <a:ext cx="2084786" cy="2084786"/>
          </a:xfrm>
          <a:prstGeom prst="ellipse">
            <a:avLst/>
          </a:prstGeom>
          <a:solidFill>
            <a:srgbClr val="3333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나만의</a:t>
            </a:r>
            <a:endParaRPr lang="en-US" altLang="ko-KR" sz="3000" b="1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3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시간</a:t>
            </a:r>
            <a:endParaRPr lang="ko-KR" altLang="en-US" sz="3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706626" y="4184389"/>
            <a:ext cx="2049447" cy="2049447"/>
          </a:xfrm>
          <a:prstGeom prst="ellipse">
            <a:avLst/>
          </a:prstGeom>
          <a:solidFill>
            <a:srgbClr val="3333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편안함</a:t>
            </a:r>
            <a:endParaRPr lang="ko-KR" altLang="en-US" sz="3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032282" y="5209026"/>
            <a:ext cx="1507064" cy="1367749"/>
          </a:xfrm>
          <a:prstGeom prst="ellipse">
            <a:avLst/>
          </a:prstGeom>
          <a:solidFill>
            <a:srgbClr val="3333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2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우울증</a:t>
            </a:r>
            <a:endParaRPr lang="en-US" altLang="ko-KR" sz="2200" b="1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sz="22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감소</a:t>
            </a:r>
            <a:endParaRPr lang="ko-KR" altLang="en-US" sz="22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19789" y="2605287"/>
            <a:ext cx="1425906" cy="1425906"/>
          </a:xfrm>
          <a:prstGeom prst="ellipse">
            <a:avLst/>
          </a:prstGeom>
          <a:solidFill>
            <a:srgbClr val="3333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200" b="1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집순이</a:t>
            </a:r>
            <a:endParaRPr lang="ko-KR" altLang="en-US" sz="22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351463" y="1654686"/>
            <a:ext cx="1568354" cy="1568354"/>
          </a:xfrm>
          <a:prstGeom prst="ellipse">
            <a:avLst/>
          </a:prstGeom>
          <a:solidFill>
            <a:srgbClr val="3333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500" b="1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홈파티</a:t>
            </a:r>
            <a:endParaRPr lang="ko-KR" altLang="en-US" sz="25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0430418" y="4889430"/>
            <a:ext cx="1225043" cy="1225043"/>
          </a:xfrm>
          <a:prstGeom prst="ellipse">
            <a:avLst/>
          </a:prstGeom>
          <a:solidFill>
            <a:srgbClr val="3333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SNS</a:t>
            </a:r>
            <a:endParaRPr lang="ko-KR" altLang="en-US" sz="28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9335620" y="4184389"/>
            <a:ext cx="1024638" cy="1024638"/>
          </a:xfrm>
          <a:prstGeom prst="ellipse">
            <a:avLst/>
          </a:prstGeom>
          <a:solidFill>
            <a:srgbClr val="3333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선물</a:t>
            </a:r>
            <a:endParaRPr lang="ko-KR" altLang="en-US" sz="2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360258" y="3482964"/>
            <a:ext cx="1024638" cy="1024638"/>
          </a:xfrm>
          <a:prstGeom prst="ellipse">
            <a:avLst/>
          </a:prstGeom>
          <a:solidFill>
            <a:srgbClr val="3333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집콕</a:t>
            </a:r>
            <a:endParaRPr lang="ko-KR" altLang="en-US" sz="2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225585" y="1142367"/>
            <a:ext cx="1024638" cy="1024638"/>
          </a:xfrm>
          <a:prstGeom prst="ellipse">
            <a:avLst/>
          </a:prstGeom>
          <a:solidFill>
            <a:srgbClr val="3333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2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건강</a:t>
            </a:r>
            <a:endParaRPr lang="ko-KR" altLang="en-US" sz="22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69280" y="4850729"/>
            <a:ext cx="1791290" cy="1791290"/>
          </a:xfrm>
          <a:prstGeom prst="ellipse">
            <a:avLst/>
          </a:prstGeom>
          <a:solidFill>
            <a:srgbClr val="3333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스트레스</a:t>
            </a:r>
            <a:endParaRPr lang="en-US" altLang="ko-KR" sz="2000" b="1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ko-KR" altLang="en-US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해소</a:t>
            </a:r>
            <a:endParaRPr lang="ko-KR" altLang="en-US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734309" y="6516547"/>
            <a:ext cx="2326511" cy="231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102709" y="1364939"/>
            <a:ext cx="1024638" cy="1024638"/>
          </a:xfrm>
          <a:prstGeom prst="ellipse">
            <a:avLst/>
          </a:prstGeom>
          <a:solidFill>
            <a:srgbClr val="3333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2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침대</a:t>
            </a:r>
            <a:endParaRPr lang="ko-KR" altLang="en-US" sz="22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57701" y="2631244"/>
            <a:ext cx="3990282" cy="12464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 smtClean="0">
                <a:ln w="10160">
                  <a:solidFill>
                    <a:srgbClr val="6D6D6D"/>
                  </a:solidFill>
                  <a:prstDash val="solid"/>
                </a:ln>
                <a:solidFill>
                  <a:srgbClr val="FFFFFF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PAJAMAS</a:t>
            </a:r>
          </a:p>
        </p:txBody>
      </p:sp>
      <p:sp>
        <p:nvSpPr>
          <p:cNvPr id="43" name="타원 42"/>
          <p:cNvSpPr/>
          <p:nvPr/>
        </p:nvSpPr>
        <p:spPr>
          <a:xfrm>
            <a:off x="1243084" y="1397823"/>
            <a:ext cx="1024638" cy="1024638"/>
          </a:xfrm>
          <a:prstGeom prst="ellipse">
            <a:avLst/>
          </a:prstGeom>
          <a:solidFill>
            <a:srgbClr val="3333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행복</a:t>
            </a:r>
            <a:endParaRPr lang="ko-KR" altLang="en-US" sz="2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24401" y="4138745"/>
            <a:ext cx="1024638" cy="1024638"/>
          </a:xfrm>
          <a:prstGeom prst="ellipse">
            <a:avLst/>
          </a:prstGeom>
          <a:solidFill>
            <a:srgbClr val="3333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코로나</a:t>
            </a:r>
            <a:endParaRPr lang="en-US" altLang="ko-KR" sz="1500" b="1" dirty="0" smtClean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5782227" y="737364"/>
            <a:ext cx="1225568" cy="1225568"/>
          </a:xfrm>
          <a:prstGeom prst="ellipse">
            <a:avLst/>
          </a:prstGeom>
          <a:solidFill>
            <a:srgbClr val="33333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6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여행</a:t>
            </a:r>
            <a:endParaRPr lang="ko-KR" altLang="en-US" sz="26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064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002</a:t>
            </a:r>
            <a:endParaRPr lang="ko-KR" altLang="en-US" sz="7200" b="1" dirty="0">
              <a:solidFill>
                <a:schemeClr val="tx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698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	</a:t>
            </a:r>
            <a:r>
              <a:rPr lang="ko-KR" altLang="en-US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시장 조사</a:t>
            </a:r>
            <a:endParaRPr lang="ko-KR" altLang="en-US" sz="3200" spc="-150" dirty="0">
              <a:solidFill>
                <a:schemeClr val="tx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rgbClr val="FA55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773392" y="6567055"/>
            <a:ext cx="2280063" cy="154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18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581361"/>
            <a:ext cx="13420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시장 조사</a:t>
            </a:r>
            <a:endParaRPr lang="ko-KR" altLang="en-US" sz="22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8" y="1137091"/>
            <a:ext cx="6325483" cy="17337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8" y="1026364"/>
            <a:ext cx="6344535" cy="17433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8" y="2963655"/>
            <a:ext cx="6315956" cy="1762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14" y="2862454"/>
            <a:ext cx="6335009" cy="17909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745884" y="6539696"/>
            <a:ext cx="2326511" cy="1967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21781" y="4865195"/>
            <a:ext cx="7561690" cy="1831532"/>
          </a:xfrm>
          <a:prstGeom prst="roundRect">
            <a:avLst/>
          </a:prstGeom>
          <a:solidFill>
            <a:srgbClr val="FA55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코로나 장기화로 재택 근무</a:t>
            </a:r>
            <a:r>
              <a:rPr lang="en-US" altLang="ko-KR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원격 수업 등 집에서 보내는 시간이 증가하면서</a:t>
            </a:r>
            <a:r>
              <a:rPr lang="en-US" altLang="ko-KR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오로지 나를 위한 시간과 </a:t>
            </a:r>
            <a:r>
              <a:rPr lang="ko-KR" altLang="en-US" sz="17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나만을 위한 소비</a:t>
            </a:r>
            <a:r>
              <a:rPr lang="ko-KR" altLang="en-US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가 증가 하고 있다</a:t>
            </a:r>
            <a:r>
              <a:rPr lang="en-US" altLang="ko-KR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편안하면서 기분 전환이 되는 잠옷은 그러한 소비 품목 중 </a:t>
            </a:r>
            <a:r>
              <a:rPr lang="ko-KR" altLang="en-US" sz="1400" b="1" spc="-150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하나인데</a:t>
            </a:r>
            <a:r>
              <a:rPr lang="en-US" altLang="ko-KR" sz="1400" b="1" spc="-150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400" b="1" spc="-150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자연스레 </a:t>
            </a:r>
            <a:r>
              <a:rPr lang="ko-KR" altLang="en-US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일상복이 잠옷이 </a:t>
            </a:r>
            <a:r>
              <a:rPr lang="ko-KR" altLang="en-US" sz="1400" b="1" spc="-150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되면서</a:t>
            </a:r>
            <a:endParaRPr lang="en-US" altLang="ko-KR" sz="1400" b="1" spc="-150" dirty="0" smtClean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pc="-150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디자인과 </a:t>
            </a:r>
            <a:r>
              <a:rPr lang="ko-KR" altLang="en-US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기능 등 다양한 잠옷의 종류를 찾고있는 것이다</a:t>
            </a:r>
            <a:r>
              <a:rPr lang="en-US" altLang="ko-KR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또</a:t>
            </a:r>
            <a:r>
              <a:rPr lang="en-US" altLang="ko-KR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액티비티한</a:t>
            </a:r>
            <a:r>
              <a:rPr lang="ko-KR" altLang="en-US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여행을 즐기던 이전과는 달리 </a:t>
            </a:r>
            <a:r>
              <a:rPr lang="ko-KR" altLang="en-US" sz="1400" b="1" spc="-150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홈파티가</a:t>
            </a:r>
            <a:r>
              <a:rPr lang="ko-KR" altLang="en-US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유행하기 </a:t>
            </a:r>
            <a:r>
              <a:rPr lang="ko-KR" altLang="en-US" sz="1400" b="1" spc="-150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시작하면서</a:t>
            </a:r>
            <a:r>
              <a:rPr lang="en-US" altLang="ko-KR" sz="1400" b="1" spc="-150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1400" b="1" spc="-150" dirty="0" smtClean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이러한 </a:t>
            </a:r>
            <a:r>
              <a:rPr lang="ko-KR" altLang="en-US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변화에 더 힘을 싣고 있다</a:t>
            </a:r>
            <a:r>
              <a:rPr lang="en-US" altLang="ko-KR" sz="1400" b="1" spc="-15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064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003</a:t>
            </a:r>
            <a:endParaRPr lang="ko-KR" altLang="en-US" sz="7200" b="1" dirty="0">
              <a:solidFill>
                <a:schemeClr val="tx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	</a:t>
            </a:r>
            <a:r>
              <a:rPr lang="en-US" altLang="ko-KR" sz="3200" spc="-150" dirty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en-US" altLang="ko-KR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  </a:t>
            </a:r>
            <a:r>
              <a:rPr lang="ko-KR" altLang="en-US" sz="3200" spc="-150" dirty="0" smtClean="0">
                <a:solidFill>
                  <a:schemeClr val="tx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기획</a:t>
            </a:r>
            <a:endParaRPr lang="ko-KR" altLang="en-US" sz="3200" spc="-150" dirty="0">
              <a:solidFill>
                <a:schemeClr val="tx2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rgbClr val="3333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rgbClr val="FA55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773392" y="6567055"/>
            <a:ext cx="2280063" cy="1543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172979" y="4605594"/>
            <a:ext cx="444762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평소 </a:t>
            </a:r>
            <a:r>
              <a:rPr lang="ko-KR" altLang="en-US" sz="1400" b="1" spc="-15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집순이로</a:t>
            </a: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불리는 승아는 회사 </a:t>
            </a:r>
            <a:r>
              <a:rPr lang="ko-KR" altLang="en-US" sz="1400" b="1" spc="-1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가는 시간 </a:t>
            </a: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외에는</a:t>
            </a:r>
            <a:r>
              <a:rPr lang="en-US" altLang="ko-KR" sz="1400" b="1" spc="-1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400" b="1" spc="-15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집에 </a:t>
            </a:r>
            <a:r>
              <a:rPr lang="ko-KR" altLang="en-US" sz="1400" b="1" spc="-1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있는 시간이 </a:t>
            </a: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대부분이다 </a:t>
            </a:r>
            <a:r>
              <a:rPr lang="en-US" altLang="ko-KR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400" spc="-1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완벽한 휴식을 위해 외출복과 </a:t>
            </a:r>
            <a:r>
              <a:rPr lang="ko-KR" altLang="en-US" sz="1400" b="1" spc="-150" dirty="0" err="1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홈웨어는</a:t>
            </a:r>
            <a:r>
              <a:rPr lang="en-US" altLang="ko-KR" sz="1400" b="1" spc="-1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철저하게 </a:t>
            </a:r>
            <a:r>
              <a:rPr lang="ko-KR" altLang="en-US" sz="1400" b="1" spc="-1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구분하여 입는다</a:t>
            </a:r>
            <a:r>
              <a:rPr lang="en-US" altLang="ko-KR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endParaRPr lang="ko-KR" altLang="en-US" sz="1400" spc="-1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경제적으로 안정된 생활을 하고 있는 </a:t>
            </a: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요즘 </a:t>
            </a:r>
            <a:r>
              <a:rPr lang="en-US" altLang="ko-KR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en-US" altLang="ko-KR" sz="1400" b="1" spc="-1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endParaRPr lang="en-US" altLang="ko-KR" sz="1400" b="1" spc="-15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나에게 </a:t>
            </a:r>
            <a:r>
              <a:rPr lang="ko-KR" altLang="en-US" sz="1400" b="1" spc="-15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쓰는 돈과 시간을 아끼지 </a:t>
            </a:r>
            <a:r>
              <a:rPr lang="ko-KR" altLang="en-US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않는다 </a:t>
            </a:r>
            <a:r>
              <a:rPr lang="en-US" altLang="ko-KR" sz="1400" b="1" spc="-15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400" spc="-15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63520" y="1281607"/>
            <a:ext cx="997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2">
                    <a:lumMod val="75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윤승아</a:t>
            </a:r>
            <a:endParaRPr lang="ko-KR" altLang="en-US" sz="2400" spc="-150" dirty="0">
              <a:solidFill>
                <a:schemeClr val="tx2">
                  <a:lumMod val="75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249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페르소나</a:t>
            </a:r>
            <a:endParaRPr lang="ko-KR" altLang="en-US" sz="22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39" y="1281607"/>
            <a:ext cx="2153398" cy="28623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34666" y="1702483"/>
            <a:ext cx="276133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나이  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 30</a:t>
            </a:r>
            <a:r>
              <a:rPr lang="ko-KR" altLang="en-US" sz="15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대 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중반</a:t>
            </a:r>
            <a:endParaRPr lang="ko-KR" altLang="en-US" sz="15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직업  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 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회사원</a:t>
            </a:r>
            <a:endParaRPr lang="ko-KR" altLang="en-US" sz="15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취미  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</a:t>
            </a:r>
          </a:p>
          <a:p>
            <a:pPr fontAlgn="base">
              <a:lnSpc>
                <a:spcPct val="150000"/>
              </a:lnSpc>
            </a:pP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유튜브</a:t>
            </a:r>
            <a:r>
              <a:rPr lang="en-US" altLang="ko-KR" sz="15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 </a:t>
            </a:r>
            <a:r>
              <a:rPr lang="ko-KR" altLang="en-US" sz="1500" b="1" spc="-15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넷플릭스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15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시청</a:t>
            </a:r>
            <a:r>
              <a:rPr lang="en-US" altLang="ko-KR" sz="15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독서</a:t>
            </a:r>
            <a:endParaRPr lang="ko-KR" altLang="en-US" sz="15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특이사항  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 </a:t>
            </a:r>
          </a:p>
          <a:p>
            <a:pPr fontAlgn="base">
              <a:lnSpc>
                <a:spcPct val="150000"/>
              </a:lnSpc>
            </a:pPr>
            <a:r>
              <a:rPr lang="ko-KR" altLang="en-US" sz="1500" b="1" spc="-15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집순이</a:t>
            </a:r>
            <a:r>
              <a:rPr lang="en-US" altLang="ko-KR" sz="15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장기 </a:t>
            </a:r>
            <a:r>
              <a:rPr lang="ko-KR" altLang="en-US" sz="1500" b="1" spc="-150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연애중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</a:p>
          <a:p>
            <a:pPr fontAlgn="base">
              <a:lnSpc>
                <a:spcPct val="150000"/>
              </a:lnSpc>
            </a:pP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최근 </a:t>
            </a:r>
            <a:r>
              <a:rPr lang="ko-KR" altLang="en-US" sz="15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팀장으로 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진급</a:t>
            </a:r>
            <a:r>
              <a:rPr lang="en-US" altLang="ko-KR" sz="15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(</a:t>
            </a:r>
            <a:r>
              <a:rPr lang="ko-KR" altLang="en-US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연봉 인상</a:t>
            </a:r>
            <a:r>
              <a:rPr lang="en-US" altLang="ko-KR" sz="15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)</a:t>
            </a:r>
            <a:endParaRPr lang="ko-KR" altLang="en-US" sz="15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6418" y="4472194"/>
            <a:ext cx="5503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rgbClr val="F6A479"/>
                </a:solidFill>
              </a:rPr>
              <a:t>“    </a:t>
            </a:r>
            <a:endParaRPr lang="ko-KR" altLang="en-US" sz="5000" dirty="0">
              <a:solidFill>
                <a:srgbClr val="F6A47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2214" y="5799859"/>
            <a:ext cx="6997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rgbClr val="F6A479"/>
                </a:solidFill>
              </a:rPr>
              <a:t>”</a:t>
            </a:r>
            <a:endParaRPr lang="ko-KR" altLang="en-US" sz="5000" dirty="0">
              <a:solidFill>
                <a:srgbClr val="F6A479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096000" y="1281607"/>
            <a:ext cx="0" cy="503214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22088" y="4143929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2">
                    <a:lumMod val="75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목표</a:t>
            </a:r>
            <a:endParaRPr lang="ko-KR" altLang="en-US" sz="2400" spc="-150" dirty="0">
              <a:solidFill>
                <a:schemeClr val="tx2">
                  <a:lumMod val="75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22088" y="1492554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2">
                    <a:lumMod val="75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동기</a:t>
            </a:r>
            <a:endParaRPr lang="ko-KR" altLang="en-US" sz="2400" spc="-150" dirty="0">
              <a:solidFill>
                <a:schemeClr val="tx2">
                  <a:lumMod val="75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43317" y="1987396"/>
            <a:ext cx="4791527" cy="1649216"/>
          </a:xfrm>
          <a:prstGeom prst="roundRect">
            <a:avLst/>
          </a:prstGeom>
          <a:solidFill>
            <a:srgbClr val="FA55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spc="-150" dirty="0" err="1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집순이인</a:t>
            </a: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14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승아는 남자친구와 기념일을 맞이하여 남자친구를 </a:t>
            </a:r>
            <a:endParaRPr lang="en-US" altLang="ko-KR" sz="1400" b="1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집으로 초대해 집 데이트를 하려고 </a:t>
            </a: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하는데 </a:t>
            </a:r>
            <a:r>
              <a:rPr lang="en-US" altLang="ko-KR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endParaRPr lang="ko-KR" altLang="en-US" sz="14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기념일을 핑계로</a:t>
            </a:r>
            <a:r>
              <a:rPr lang="ko-KR" altLang="en-US" sz="1400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14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기분전환 겸 남자친구와 본인에게 주는 선물로</a:t>
            </a:r>
            <a:endParaRPr lang="en-US" altLang="ko-KR" sz="1400" b="1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새로운 커플 잠옷을 찾아보기로 </a:t>
            </a: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한다 </a:t>
            </a:r>
            <a:r>
              <a:rPr lang="en-US" altLang="ko-KR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14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343317" y="4638771"/>
            <a:ext cx="4791527" cy="1424224"/>
          </a:xfrm>
          <a:prstGeom prst="roundRect">
            <a:avLst/>
          </a:prstGeom>
          <a:solidFill>
            <a:srgbClr val="FA55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커플 잠옷을 판매하는 곳이여야 </a:t>
            </a: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하고 </a:t>
            </a:r>
            <a:r>
              <a:rPr lang="en-US" altLang="ko-KR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</a:t>
            </a:r>
            <a:endParaRPr lang="en-US" altLang="ko-KR" sz="1400" b="1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단순히 택배 봉투에만 담겨오는 것이 아닌</a:t>
            </a:r>
            <a:r>
              <a:rPr lang="en-US" altLang="ko-KR" sz="14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r>
              <a:rPr lang="ko-KR" altLang="en-US" sz="1400" b="1" spc="-15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선물 포장이 가능한 옵션이 </a:t>
            </a:r>
            <a:r>
              <a:rPr lang="ko-KR" altLang="en-US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필요하다 </a:t>
            </a:r>
            <a:r>
              <a:rPr lang="en-US" altLang="ko-KR" sz="1400" b="1" spc="-150" dirty="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endParaRPr lang="ko-KR" altLang="en-US" sz="1400" spc="-15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734309" y="6481823"/>
            <a:ext cx="2326511" cy="2777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1747</TotalTime>
  <Words>550</Words>
  <Application>Microsoft Office PowerPoint</Application>
  <PresentationFormat>와이드스크린</PresentationFormat>
  <Paragraphs>173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나눔스퀘어라운드 Regular</vt:lpstr>
      <vt:lpstr>넥슨Lv1고딕</vt:lpstr>
      <vt:lpstr>넥슨Lv1고딕 Bold</vt:lpstr>
      <vt:lpstr>넥슨Lv1고딕 Light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LINE</cp:lastModifiedBy>
  <cp:revision>288</cp:revision>
  <dcterms:created xsi:type="dcterms:W3CDTF">2015-01-21T11:35:38Z</dcterms:created>
  <dcterms:modified xsi:type="dcterms:W3CDTF">2022-12-01T05:56:46Z</dcterms:modified>
</cp:coreProperties>
</file>